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50" d="100"/>
          <a:sy n="50" d="100"/>
        </p:scale>
        <p:origin x="78" y="12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5E140D-D500-46FF-9525-0C9016D98FDA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47A898E-9F35-482D-8009-74D2C705BFCB}">
      <dgm:prSet/>
      <dgm:spPr/>
      <dgm:t>
        <a:bodyPr/>
        <a:lstStyle/>
        <a:p>
          <a:r>
            <a:rPr lang="en-US"/>
            <a:t>No Minnesotan born after 1991 has seen a MN mens sports team win a championship (Shoutout to the 2010s Lynx for being awesome)</a:t>
          </a:r>
        </a:p>
      </dgm:t>
    </dgm:pt>
    <dgm:pt modelId="{ADD9FCBC-A985-48B1-9DE4-2DA6999ADD46}" type="parTrans" cxnId="{FC35DD18-9DB6-4614-B52A-0046E357D77F}">
      <dgm:prSet/>
      <dgm:spPr/>
      <dgm:t>
        <a:bodyPr/>
        <a:lstStyle/>
        <a:p>
          <a:endParaRPr lang="en-US"/>
        </a:p>
      </dgm:t>
    </dgm:pt>
    <dgm:pt modelId="{5C67CD51-63C1-4CE5-8040-04CCA9890B3B}" type="sibTrans" cxnId="{FC35DD18-9DB6-4614-B52A-0046E357D77F}">
      <dgm:prSet/>
      <dgm:spPr/>
      <dgm:t>
        <a:bodyPr/>
        <a:lstStyle/>
        <a:p>
          <a:endParaRPr lang="en-US"/>
        </a:p>
      </dgm:t>
    </dgm:pt>
    <dgm:pt modelId="{24BFA697-FF45-4878-BC1A-63D897AC5997}">
      <dgm:prSet/>
      <dgm:spPr/>
      <dgm:t>
        <a:bodyPr/>
        <a:lstStyle/>
        <a:p>
          <a:r>
            <a:rPr lang="en-US"/>
            <a:t>The Wild, Twins, Timberwolves, and Vikings are consistently borderline playoff teams but never true contenders</a:t>
          </a:r>
        </a:p>
      </dgm:t>
    </dgm:pt>
    <dgm:pt modelId="{0076F264-A5EA-48F1-9AB2-733E476BDE8D}" type="parTrans" cxnId="{9575DDC8-050D-4442-968F-47D1CF81166E}">
      <dgm:prSet/>
      <dgm:spPr/>
      <dgm:t>
        <a:bodyPr/>
        <a:lstStyle/>
        <a:p>
          <a:endParaRPr lang="en-US"/>
        </a:p>
      </dgm:t>
    </dgm:pt>
    <dgm:pt modelId="{6F62A2C8-980E-4AF8-9425-BA33F761D8C8}" type="sibTrans" cxnId="{9575DDC8-050D-4442-968F-47D1CF81166E}">
      <dgm:prSet/>
      <dgm:spPr/>
      <dgm:t>
        <a:bodyPr/>
        <a:lstStyle/>
        <a:p>
          <a:endParaRPr lang="en-US"/>
        </a:p>
      </dgm:t>
    </dgm:pt>
    <dgm:pt modelId="{A2108C95-8D3E-49D0-A301-497BF031B731}" type="pres">
      <dgm:prSet presAssocID="{055E140D-D500-46FF-9525-0C9016D98FD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072142E-5774-4BDE-B45C-83D2E668AD33}" type="pres">
      <dgm:prSet presAssocID="{547A898E-9F35-482D-8009-74D2C705BFCB}" presName="hierRoot1" presStyleCnt="0"/>
      <dgm:spPr/>
    </dgm:pt>
    <dgm:pt modelId="{A7B4A492-5CB3-4A1F-BCB4-023567CEF4CF}" type="pres">
      <dgm:prSet presAssocID="{547A898E-9F35-482D-8009-74D2C705BFCB}" presName="composite" presStyleCnt="0"/>
      <dgm:spPr/>
    </dgm:pt>
    <dgm:pt modelId="{ABE1FFD9-2190-46EE-86D2-BB4FCAD4F48C}" type="pres">
      <dgm:prSet presAssocID="{547A898E-9F35-482D-8009-74D2C705BFCB}" presName="background" presStyleLbl="node0" presStyleIdx="0" presStyleCnt="2"/>
      <dgm:spPr/>
    </dgm:pt>
    <dgm:pt modelId="{E2425181-1279-4242-95B2-D852E8D5BF45}" type="pres">
      <dgm:prSet presAssocID="{547A898E-9F35-482D-8009-74D2C705BFCB}" presName="text" presStyleLbl="fgAcc0" presStyleIdx="0" presStyleCnt="2">
        <dgm:presLayoutVars>
          <dgm:chPref val="3"/>
        </dgm:presLayoutVars>
      </dgm:prSet>
      <dgm:spPr/>
    </dgm:pt>
    <dgm:pt modelId="{5695017B-2C87-4AFB-ABCE-D5F34313500F}" type="pres">
      <dgm:prSet presAssocID="{547A898E-9F35-482D-8009-74D2C705BFCB}" presName="hierChild2" presStyleCnt="0"/>
      <dgm:spPr/>
    </dgm:pt>
    <dgm:pt modelId="{7112FF1A-C9E0-4948-BF69-5C8E57129EFF}" type="pres">
      <dgm:prSet presAssocID="{24BFA697-FF45-4878-BC1A-63D897AC5997}" presName="hierRoot1" presStyleCnt="0"/>
      <dgm:spPr/>
    </dgm:pt>
    <dgm:pt modelId="{23DB4BF0-D82B-4945-A52F-CD590A35E47B}" type="pres">
      <dgm:prSet presAssocID="{24BFA697-FF45-4878-BC1A-63D897AC5997}" presName="composite" presStyleCnt="0"/>
      <dgm:spPr/>
    </dgm:pt>
    <dgm:pt modelId="{77AA1B12-2FD3-4056-BFCC-E022F370B468}" type="pres">
      <dgm:prSet presAssocID="{24BFA697-FF45-4878-BC1A-63D897AC5997}" presName="background" presStyleLbl="node0" presStyleIdx="1" presStyleCnt="2"/>
      <dgm:spPr/>
    </dgm:pt>
    <dgm:pt modelId="{11EA20ED-6748-4498-9105-516D4C30EA59}" type="pres">
      <dgm:prSet presAssocID="{24BFA697-FF45-4878-BC1A-63D897AC5997}" presName="text" presStyleLbl="fgAcc0" presStyleIdx="1" presStyleCnt="2">
        <dgm:presLayoutVars>
          <dgm:chPref val="3"/>
        </dgm:presLayoutVars>
      </dgm:prSet>
      <dgm:spPr/>
    </dgm:pt>
    <dgm:pt modelId="{7B77D99F-3DBE-4E51-94AD-962E7CB1C5A5}" type="pres">
      <dgm:prSet presAssocID="{24BFA697-FF45-4878-BC1A-63D897AC5997}" presName="hierChild2" presStyleCnt="0"/>
      <dgm:spPr/>
    </dgm:pt>
  </dgm:ptLst>
  <dgm:cxnLst>
    <dgm:cxn modelId="{FC35DD18-9DB6-4614-B52A-0046E357D77F}" srcId="{055E140D-D500-46FF-9525-0C9016D98FDA}" destId="{547A898E-9F35-482D-8009-74D2C705BFCB}" srcOrd="0" destOrd="0" parTransId="{ADD9FCBC-A985-48B1-9DE4-2DA6999ADD46}" sibTransId="{5C67CD51-63C1-4CE5-8040-04CCA9890B3B}"/>
    <dgm:cxn modelId="{ED0CDE6D-E467-47FA-9DB7-9F1A88672061}" type="presOf" srcId="{24BFA697-FF45-4878-BC1A-63D897AC5997}" destId="{11EA20ED-6748-4498-9105-516D4C30EA59}" srcOrd="0" destOrd="0" presId="urn:microsoft.com/office/officeart/2005/8/layout/hierarchy1"/>
    <dgm:cxn modelId="{759E1D94-10D9-4F19-859A-6014A097B2D1}" type="presOf" srcId="{055E140D-D500-46FF-9525-0C9016D98FDA}" destId="{A2108C95-8D3E-49D0-A301-497BF031B731}" srcOrd="0" destOrd="0" presId="urn:microsoft.com/office/officeart/2005/8/layout/hierarchy1"/>
    <dgm:cxn modelId="{EED58B9E-4212-42DD-B8E1-4F46462DA94D}" type="presOf" srcId="{547A898E-9F35-482D-8009-74D2C705BFCB}" destId="{E2425181-1279-4242-95B2-D852E8D5BF45}" srcOrd="0" destOrd="0" presId="urn:microsoft.com/office/officeart/2005/8/layout/hierarchy1"/>
    <dgm:cxn modelId="{9575DDC8-050D-4442-968F-47D1CF81166E}" srcId="{055E140D-D500-46FF-9525-0C9016D98FDA}" destId="{24BFA697-FF45-4878-BC1A-63D897AC5997}" srcOrd="1" destOrd="0" parTransId="{0076F264-A5EA-48F1-9AB2-733E476BDE8D}" sibTransId="{6F62A2C8-980E-4AF8-9425-BA33F761D8C8}"/>
    <dgm:cxn modelId="{5F724959-55C9-4440-A8AE-911EB05C78F2}" type="presParOf" srcId="{A2108C95-8D3E-49D0-A301-497BF031B731}" destId="{F072142E-5774-4BDE-B45C-83D2E668AD33}" srcOrd="0" destOrd="0" presId="urn:microsoft.com/office/officeart/2005/8/layout/hierarchy1"/>
    <dgm:cxn modelId="{EDD48F51-CE6A-4F5C-9242-26D961AC6EB0}" type="presParOf" srcId="{F072142E-5774-4BDE-B45C-83D2E668AD33}" destId="{A7B4A492-5CB3-4A1F-BCB4-023567CEF4CF}" srcOrd="0" destOrd="0" presId="urn:microsoft.com/office/officeart/2005/8/layout/hierarchy1"/>
    <dgm:cxn modelId="{61475E40-027F-4A7E-9AE6-8B90A33A784F}" type="presParOf" srcId="{A7B4A492-5CB3-4A1F-BCB4-023567CEF4CF}" destId="{ABE1FFD9-2190-46EE-86D2-BB4FCAD4F48C}" srcOrd="0" destOrd="0" presId="urn:microsoft.com/office/officeart/2005/8/layout/hierarchy1"/>
    <dgm:cxn modelId="{07F6FE0F-9A5E-427F-BB7F-78FEC1DE8D6D}" type="presParOf" srcId="{A7B4A492-5CB3-4A1F-BCB4-023567CEF4CF}" destId="{E2425181-1279-4242-95B2-D852E8D5BF45}" srcOrd="1" destOrd="0" presId="urn:microsoft.com/office/officeart/2005/8/layout/hierarchy1"/>
    <dgm:cxn modelId="{0FA8BE21-1918-4664-AD5E-55D1A7011A89}" type="presParOf" srcId="{F072142E-5774-4BDE-B45C-83D2E668AD33}" destId="{5695017B-2C87-4AFB-ABCE-D5F34313500F}" srcOrd="1" destOrd="0" presId="urn:microsoft.com/office/officeart/2005/8/layout/hierarchy1"/>
    <dgm:cxn modelId="{D94752CA-8065-46E8-83B0-8FBA71B3CD49}" type="presParOf" srcId="{A2108C95-8D3E-49D0-A301-497BF031B731}" destId="{7112FF1A-C9E0-4948-BF69-5C8E57129EFF}" srcOrd="1" destOrd="0" presId="urn:microsoft.com/office/officeart/2005/8/layout/hierarchy1"/>
    <dgm:cxn modelId="{C36804D6-2ABC-4EA4-AB68-77833ECB8B20}" type="presParOf" srcId="{7112FF1A-C9E0-4948-BF69-5C8E57129EFF}" destId="{23DB4BF0-D82B-4945-A52F-CD590A35E47B}" srcOrd="0" destOrd="0" presId="urn:microsoft.com/office/officeart/2005/8/layout/hierarchy1"/>
    <dgm:cxn modelId="{F69E6A00-AD6E-4951-9338-20851E8D933D}" type="presParOf" srcId="{23DB4BF0-D82B-4945-A52F-CD590A35E47B}" destId="{77AA1B12-2FD3-4056-BFCC-E022F370B468}" srcOrd="0" destOrd="0" presId="urn:microsoft.com/office/officeart/2005/8/layout/hierarchy1"/>
    <dgm:cxn modelId="{D7020F83-92A6-4508-9D2C-B4F09EA7807A}" type="presParOf" srcId="{23DB4BF0-D82B-4945-A52F-CD590A35E47B}" destId="{11EA20ED-6748-4498-9105-516D4C30EA59}" srcOrd="1" destOrd="0" presId="urn:microsoft.com/office/officeart/2005/8/layout/hierarchy1"/>
    <dgm:cxn modelId="{3615ADEB-39AA-40F7-A49A-5FF9E1391C0D}" type="presParOf" srcId="{7112FF1A-C9E0-4948-BF69-5C8E57129EFF}" destId="{7B77D99F-3DBE-4E51-94AD-962E7CB1C5A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14A728-CF64-4691-9158-43D1F59A6958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5EA9AE78-0694-4B6C-A2C6-BC997B398681}">
      <dgm:prSet/>
      <dgm:spPr/>
      <dgm:t>
        <a:bodyPr/>
        <a:lstStyle/>
        <a:p>
          <a:pPr>
            <a:defRPr cap="all"/>
          </a:pPr>
          <a:r>
            <a:rPr lang="en-US"/>
            <a:t>Create a ML model to determine which stats were most important to predicting fi someone would win the super bowl</a:t>
          </a:r>
        </a:p>
      </dgm:t>
    </dgm:pt>
    <dgm:pt modelId="{FBC01B36-7E7E-482A-8BEE-BA2186388329}" type="parTrans" cxnId="{08861073-F351-462E-BA72-F0A66B1DE748}">
      <dgm:prSet/>
      <dgm:spPr/>
      <dgm:t>
        <a:bodyPr/>
        <a:lstStyle/>
        <a:p>
          <a:endParaRPr lang="en-US"/>
        </a:p>
      </dgm:t>
    </dgm:pt>
    <dgm:pt modelId="{B822C5B1-6450-482B-868D-C0E6DD2B4284}" type="sibTrans" cxnId="{08861073-F351-462E-BA72-F0A66B1DE748}">
      <dgm:prSet/>
      <dgm:spPr/>
      <dgm:t>
        <a:bodyPr/>
        <a:lstStyle/>
        <a:p>
          <a:endParaRPr lang="en-US"/>
        </a:p>
      </dgm:t>
    </dgm:pt>
    <dgm:pt modelId="{FD299F96-9857-4939-B9D9-53B74B4B7CA7}">
      <dgm:prSet/>
      <dgm:spPr/>
      <dgm:t>
        <a:bodyPr/>
        <a:lstStyle/>
        <a:p>
          <a:pPr>
            <a:defRPr cap="all"/>
          </a:pPr>
          <a:r>
            <a:rPr lang="en-US"/>
            <a:t>Take those stats and show them season over season for the league average, the Vikings, and the super bowl winner that year</a:t>
          </a:r>
        </a:p>
      </dgm:t>
    </dgm:pt>
    <dgm:pt modelId="{F3C38E16-D6CD-4553-9F5C-22211AD3B891}" type="parTrans" cxnId="{3AB02509-D6CA-4B08-8401-93298DD31081}">
      <dgm:prSet/>
      <dgm:spPr/>
      <dgm:t>
        <a:bodyPr/>
        <a:lstStyle/>
        <a:p>
          <a:endParaRPr lang="en-US"/>
        </a:p>
      </dgm:t>
    </dgm:pt>
    <dgm:pt modelId="{9F24556D-72FF-4D24-A200-41C69E7FABD8}" type="sibTrans" cxnId="{3AB02509-D6CA-4B08-8401-93298DD31081}">
      <dgm:prSet/>
      <dgm:spPr/>
      <dgm:t>
        <a:bodyPr/>
        <a:lstStyle/>
        <a:p>
          <a:endParaRPr lang="en-US"/>
        </a:p>
      </dgm:t>
    </dgm:pt>
    <dgm:pt modelId="{36A746C9-F702-4F86-AF6F-0F9CE5470F9D}" type="pres">
      <dgm:prSet presAssocID="{4614A728-CF64-4691-9158-43D1F59A6958}" presName="root" presStyleCnt="0">
        <dgm:presLayoutVars>
          <dgm:dir/>
          <dgm:resizeHandles val="exact"/>
        </dgm:presLayoutVars>
      </dgm:prSet>
      <dgm:spPr/>
    </dgm:pt>
    <dgm:pt modelId="{C99C25AF-1273-47F2-9BF8-3A9FC250D723}" type="pres">
      <dgm:prSet presAssocID="{5EA9AE78-0694-4B6C-A2C6-BC997B398681}" presName="compNode" presStyleCnt="0"/>
      <dgm:spPr/>
    </dgm:pt>
    <dgm:pt modelId="{A7DFB88C-4966-47FB-B8A8-0D33F4F75715}" type="pres">
      <dgm:prSet presAssocID="{5EA9AE78-0694-4B6C-A2C6-BC997B398681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4D0A2318-2084-44E0-A69D-79B608F1ED3B}" type="pres">
      <dgm:prSet presAssocID="{5EA9AE78-0694-4B6C-A2C6-BC997B39868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ss Pieces"/>
        </a:ext>
      </dgm:extLst>
    </dgm:pt>
    <dgm:pt modelId="{06B4B94F-9C12-49EF-82F4-64AF399AA8A7}" type="pres">
      <dgm:prSet presAssocID="{5EA9AE78-0694-4B6C-A2C6-BC997B398681}" presName="spaceRect" presStyleCnt="0"/>
      <dgm:spPr/>
    </dgm:pt>
    <dgm:pt modelId="{853B559C-29B7-409C-86A2-BB309E4C76A3}" type="pres">
      <dgm:prSet presAssocID="{5EA9AE78-0694-4B6C-A2C6-BC997B398681}" presName="textRect" presStyleLbl="revTx" presStyleIdx="0" presStyleCnt="2">
        <dgm:presLayoutVars>
          <dgm:chMax val="1"/>
          <dgm:chPref val="1"/>
        </dgm:presLayoutVars>
      </dgm:prSet>
      <dgm:spPr/>
    </dgm:pt>
    <dgm:pt modelId="{386D8583-A9FD-4FC7-B436-DAA9DCD295C7}" type="pres">
      <dgm:prSet presAssocID="{B822C5B1-6450-482B-868D-C0E6DD2B4284}" presName="sibTrans" presStyleCnt="0"/>
      <dgm:spPr/>
    </dgm:pt>
    <dgm:pt modelId="{05E37BBC-CA5B-425B-B422-25AC9E87ACB1}" type="pres">
      <dgm:prSet presAssocID="{FD299F96-9857-4939-B9D9-53B74B4B7CA7}" presName="compNode" presStyleCnt="0"/>
      <dgm:spPr/>
    </dgm:pt>
    <dgm:pt modelId="{B9CBFFF3-75A8-4234-83EC-4D1B31317C53}" type="pres">
      <dgm:prSet presAssocID="{FD299F96-9857-4939-B9D9-53B74B4B7CA7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BDB3E9CC-BBBB-4716-A1BB-469549607508}" type="pres">
      <dgm:prSet presAssocID="{FD299F96-9857-4939-B9D9-53B74B4B7CA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otball"/>
        </a:ext>
      </dgm:extLst>
    </dgm:pt>
    <dgm:pt modelId="{2FFA9634-7F17-4068-A18C-34C6D7463BC2}" type="pres">
      <dgm:prSet presAssocID="{FD299F96-9857-4939-B9D9-53B74B4B7CA7}" presName="spaceRect" presStyleCnt="0"/>
      <dgm:spPr/>
    </dgm:pt>
    <dgm:pt modelId="{60E33CFC-5C86-4930-AAA7-A9F0A29597D8}" type="pres">
      <dgm:prSet presAssocID="{FD299F96-9857-4939-B9D9-53B74B4B7CA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3AB02509-D6CA-4B08-8401-93298DD31081}" srcId="{4614A728-CF64-4691-9158-43D1F59A6958}" destId="{FD299F96-9857-4939-B9D9-53B74B4B7CA7}" srcOrd="1" destOrd="0" parTransId="{F3C38E16-D6CD-4553-9F5C-22211AD3B891}" sibTransId="{9F24556D-72FF-4D24-A200-41C69E7FABD8}"/>
    <dgm:cxn modelId="{CABE562C-C573-401E-B18F-262151809239}" type="presOf" srcId="{4614A728-CF64-4691-9158-43D1F59A6958}" destId="{36A746C9-F702-4F86-AF6F-0F9CE5470F9D}" srcOrd="0" destOrd="0" presId="urn:microsoft.com/office/officeart/2018/5/layout/IconLeafLabelList"/>
    <dgm:cxn modelId="{6532274A-8D2A-4AFC-ACC8-AB38C1946625}" type="presOf" srcId="{FD299F96-9857-4939-B9D9-53B74B4B7CA7}" destId="{60E33CFC-5C86-4930-AAA7-A9F0A29597D8}" srcOrd="0" destOrd="0" presId="urn:microsoft.com/office/officeart/2018/5/layout/IconLeafLabelList"/>
    <dgm:cxn modelId="{08861073-F351-462E-BA72-F0A66B1DE748}" srcId="{4614A728-CF64-4691-9158-43D1F59A6958}" destId="{5EA9AE78-0694-4B6C-A2C6-BC997B398681}" srcOrd="0" destOrd="0" parTransId="{FBC01B36-7E7E-482A-8BEE-BA2186388329}" sibTransId="{B822C5B1-6450-482B-868D-C0E6DD2B4284}"/>
    <dgm:cxn modelId="{63E2FC53-E6FA-42C6-9E64-D24E0ACB30D8}" type="presOf" srcId="{5EA9AE78-0694-4B6C-A2C6-BC997B398681}" destId="{853B559C-29B7-409C-86A2-BB309E4C76A3}" srcOrd="0" destOrd="0" presId="urn:microsoft.com/office/officeart/2018/5/layout/IconLeafLabelList"/>
    <dgm:cxn modelId="{AB5F4D12-8321-469E-8E7D-A208BC8C5848}" type="presParOf" srcId="{36A746C9-F702-4F86-AF6F-0F9CE5470F9D}" destId="{C99C25AF-1273-47F2-9BF8-3A9FC250D723}" srcOrd="0" destOrd="0" presId="urn:microsoft.com/office/officeart/2018/5/layout/IconLeafLabelList"/>
    <dgm:cxn modelId="{59D91923-BB7B-47F0-B137-CF6CBA840974}" type="presParOf" srcId="{C99C25AF-1273-47F2-9BF8-3A9FC250D723}" destId="{A7DFB88C-4966-47FB-B8A8-0D33F4F75715}" srcOrd="0" destOrd="0" presId="urn:microsoft.com/office/officeart/2018/5/layout/IconLeafLabelList"/>
    <dgm:cxn modelId="{2EF6D581-36C4-4E7F-944B-0A7CF5BBA746}" type="presParOf" srcId="{C99C25AF-1273-47F2-9BF8-3A9FC250D723}" destId="{4D0A2318-2084-44E0-A69D-79B608F1ED3B}" srcOrd="1" destOrd="0" presId="urn:microsoft.com/office/officeart/2018/5/layout/IconLeafLabelList"/>
    <dgm:cxn modelId="{0C549B64-779E-4C21-BC69-7D82E675BC57}" type="presParOf" srcId="{C99C25AF-1273-47F2-9BF8-3A9FC250D723}" destId="{06B4B94F-9C12-49EF-82F4-64AF399AA8A7}" srcOrd="2" destOrd="0" presId="urn:microsoft.com/office/officeart/2018/5/layout/IconLeafLabelList"/>
    <dgm:cxn modelId="{2C619629-4F02-49D5-BF79-A3F7F8C38078}" type="presParOf" srcId="{C99C25AF-1273-47F2-9BF8-3A9FC250D723}" destId="{853B559C-29B7-409C-86A2-BB309E4C76A3}" srcOrd="3" destOrd="0" presId="urn:microsoft.com/office/officeart/2018/5/layout/IconLeafLabelList"/>
    <dgm:cxn modelId="{9A239A57-E5CA-4FDA-A69F-775C8700DA18}" type="presParOf" srcId="{36A746C9-F702-4F86-AF6F-0F9CE5470F9D}" destId="{386D8583-A9FD-4FC7-B436-DAA9DCD295C7}" srcOrd="1" destOrd="0" presId="urn:microsoft.com/office/officeart/2018/5/layout/IconLeafLabelList"/>
    <dgm:cxn modelId="{19894954-DFAC-43E6-8085-ADD5BB9542B5}" type="presParOf" srcId="{36A746C9-F702-4F86-AF6F-0F9CE5470F9D}" destId="{05E37BBC-CA5B-425B-B422-25AC9E87ACB1}" srcOrd="2" destOrd="0" presId="urn:microsoft.com/office/officeart/2018/5/layout/IconLeafLabelList"/>
    <dgm:cxn modelId="{631881CA-9B67-492C-B058-0F3C7DAC65C8}" type="presParOf" srcId="{05E37BBC-CA5B-425B-B422-25AC9E87ACB1}" destId="{B9CBFFF3-75A8-4234-83EC-4D1B31317C53}" srcOrd="0" destOrd="0" presId="urn:microsoft.com/office/officeart/2018/5/layout/IconLeafLabelList"/>
    <dgm:cxn modelId="{459825EF-C8AF-459B-9A21-45287E0620C4}" type="presParOf" srcId="{05E37BBC-CA5B-425B-B422-25AC9E87ACB1}" destId="{BDB3E9CC-BBBB-4716-A1BB-469549607508}" srcOrd="1" destOrd="0" presId="urn:microsoft.com/office/officeart/2018/5/layout/IconLeafLabelList"/>
    <dgm:cxn modelId="{E58BDB37-1754-4A31-9B99-1BFA563759FC}" type="presParOf" srcId="{05E37BBC-CA5B-425B-B422-25AC9E87ACB1}" destId="{2FFA9634-7F17-4068-A18C-34C6D7463BC2}" srcOrd="2" destOrd="0" presId="urn:microsoft.com/office/officeart/2018/5/layout/IconLeafLabelList"/>
    <dgm:cxn modelId="{026F262D-48A5-431C-B45C-E7C4963F7134}" type="presParOf" srcId="{05E37BBC-CA5B-425B-B422-25AC9E87ACB1}" destId="{60E33CFC-5C86-4930-AAA7-A9F0A29597D8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E1FFD9-2190-46EE-86D2-BB4FCAD4F48C}">
      <dsp:nvSpPr>
        <dsp:cNvPr id="0" name=""/>
        <dsp:cNvSpPr/>
      </dsp:nvSpPr>
      <dsp:spPr>
        <a:xfrm>
          <a:off x="1333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425181-1279-4242-95B2-D852E8D5BF45}">
      <dsp:nvSpPr>
        <dsp:cNvPr id="0" name=""/>
        <dsp:cNvSpPr/>
      </dsp:nvSpPr>
      <dsp:spPr>
        <a:xfrm>
          <a:off x="521579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No Minnesotan born after 1991 has seen a MN mens sports team win a championship (Shoutout to the 2010s Lynx for being awesome)</a:t>
          </a:r>
        </a:p>
      </dsp:txBody>
      <dsp:txXfrm>
        <a:off x="608661" y="692298"/>
        <a:ext cx="4508047" cy="2799040"/>
      </dsp:txXfrm>
    </dsp:sp>
    <dsp:sp modelId="{77AA1B12-2FD3-4056-BFCC-E022F370B468}">
      <dsp:nvSpPr>
        <dsp:cNvPr id="0" name=""/>
        <dsp:cNvSpPr/>
      </dsp:nvSpPr>
      <dsp:spPr>
        <a:xfrm>
          <a:off x="5724037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EA20ED-6748-4498-9105-516D4C30EA59}">
      <dsp:nvSpPr>
        <dsp:cNvPr id="0" name=""/>
        <dsp:cNvSpPr/>
      </dsp:nvSpPr>
      <dsp:spPr>
        <a:xfrm>
          <a:off x="6244283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The Wild, Twins, Timberwolves, and Vikings are consistently borderline playoff teams but never true contenders</a:t>
          </a:r>
        </a:p>
      </dsp:txBody>
      <dsp:txXfrm>
        <a:off x="6331365" y="692298"/>
        <a:ext cx="4508047" cy="2799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DFB88C-4966-47FB-B8A8-0D33F4F75715}">
      <dsp:nvSpPr>
        <dsp:cNvPr id="0" name=""/>
        <dsp:cNvSpPr/>
      </dsp:nvSpPr>
      <dsp:spPr>
        <a:xfrm>
          <a:off x="2250914" y="296402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0A2318-2084-44E0-A69D-79B608F1ED3B}">
      <dsp:nvSpPr>
        <dsp:cNvPr id="0" name=""/>
        <dsp:cNvSpPr/>
      </dsp:nvSpPr>
      <dsp:spPr>
        <a:xfrm>
          <a:off x="2718914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3B559C-29B7-409C-86A2-BB309E4C76A3}">
      <dsp:nvSpPr>
        <dsp:cNvPr id="0" name=""/>
        <dsp:cNvSpPr/>
      </dsp:nvSpPr>
      <dsp:spPr>
        <a:xfrm>
          <a:off x="1548914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Create a ML model to determine which stats were most important to predicting fi someone would win the super bowl</a:t>
          </a:r>
        </a:p>
      </dsp:txBody>
      <dsp:txXfrm>
        <a:off x="1548914" y="3176402"/>
        <a:ext cx="3600000" cy="720000"/>
      </dsp:txXfrm>
    </dsp:sp>
    <dsp:sp modelId="{B9CBFFF3-75A8-4234-83EC-4D1B31317C53}">
      <dsp:nvSpPr>
        <dsp:cNvPr id="0" name=""/>
        <dsp:cNvSpPr/>
      </dsp:nvSpPr>
      <dsp:spPr>
        <a:xfrm>
          <a:off x="6480914" y="296402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B3E9CC-BBBB-4716-A1BB-469549607508}">
      <dsp:nvSpPr>
        <dsp:cNvPr id="0" name=""/>
        <dsp:cNvSpPr/>
      </dsp:nvSpPr>
      <dsp:spPr>
        <a:xfrm>
          <a:off x="6948914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E33CFC-5C86-4930-AAA7-A9F0A29597D8}">
      <dsp:nvSpPr>
        <dsp:cNvPr id="0" name=""/>
        <dsp:cNvSpPr/>
      </dsp:nvSpPr>
      <dsp:spPr>
        <a:xfrm>
          <a:off x="5778914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/>
            <a:t>Take those stats and show them season over season for the league average, the Vikings, and the super bowl winner that year</a:t>
          </a:r>
        </a:p>
      </dsp:txBody>
      <dsp:txXfrm>
        <a:off x="5778914" y="3176402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948AF-ED18-D146-0FFB-F2362760CC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02FEF6-73EA-AAB1-B964-7E1991ED6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3E54C-A0BF-4A2F-BA24-17A440465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DEEE7-55E4-C0FC-1881-5209EBBD9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5C473-39B0-07FF-67B6-84EF893D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09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C673-D76C-4B8F-EAB8-72ED2D14C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E61849-CADC-32D8-DDF7-0DD07C4D4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DB56-892E-CCFC-F267-47A9C418B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79B92-BBB4-3CBD-748F-79D72ADF0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93D67-FEDC-E089-A2B6-BC92D183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51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E151C6-1CEF-D2C2-1C7B-A846CF9EEC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1A6EBE-CB2E-8051-A302-5618FB27A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C3F95-E151-EC17-00F3-0D7AD7ABA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67A86-FFC9-4775-8595-4765890F8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1E0C0-E850-A576-F1E2-9ABB0A0D9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467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1C7FB-F76D-A17A-ECB0-4479E4366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AA98B-AF02-27B4-16A7-27BBF619E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2ECC7-FF5A-DB27-8FB6-D084EC06A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39E71-065F-AA70-E6EC-0650AF964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DEE48-D770-7636-A923-055A0231E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76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1F754-AEFB-FA93-6490-F0522A0C9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12D3D2-3338-C5B5-9F91-AC1565934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6C450-98FE-2B5C-6031-163DE563B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178A-F554-5EC5-685E-F11CBA21D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7124A-440B-4966-CA81-322B3C32D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90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09F2-112F-96F5-F9A9-86385D593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4BA82-9175-902D-23DE-9C316406C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CB14A2-EADF-7606-605C-B82588692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E953D7-44F5-0D42-A0EE-FE060334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95FAB-8D54-0877-1571-AA9E9558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8BA6D-B9B5-6777-317B-D7638FEDB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656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89BF-F952-C8E7-61A2-43D8F174D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D75A7C-E0F1-2992-E55E-49BB25142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301F95-35ED-1BB2-DE28-F1F279E9E7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4B964A-37D1-C2A5-4B47-214752B156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E43CE0-EEE5-2515-1F49-8801887E4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AB569D-AC88-5CE0-BEC6-63C45E76C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1EC13-CCF7-0BA6-8722-A4F08F976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CB773D-1D40-2BF8-7E5C-BD8FE3EE4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5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04746-B005-0ED5-F092-98507D6F8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EC9726-A43A-4DAE-256A-A321F458D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ED2908-39B7-A448-3B2E-C6801C9E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CAFF74-9C55-00BD-31B5-B1C5B0A72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154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FB1EE3-B289-948D-CDAD-9CD60A66E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F6FC13-BBCF-800C-3E3C-C2F0B436F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A8697-D85C-54BD-F24F-A3CDCBA2C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529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62C2C-001F-958A-D7B6-38ABD74BB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F07A8-D456-3C2F-E7CB-280447D70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2CFDE-43C8-79E5-3838-76689B231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F97A93-855B-546F-6ABD-2081C233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6B5C7A-E984-45C8-066B-E75D252D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9B287-3900-7B92-E0F1-4C076B88A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973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AEDF0-A907-D21B-3ECC-1FEE7180A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B5A139-7BAB-87CD-3382-8C5D86A89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A30C0-0AA1-6428-DA5E-3762913A45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CD7DB-E590-2630-8C75-0E0C6312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ACB21E-07A9-40CC-843A-44659A6B1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B27FD-5977-0287-F506-58BEC9A3C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876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0890E3-16A0-AEF5-9D9F-EC3CFE8A5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12630-EFB3-AE7F-3573-C3E4B4575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3743E-D84A-B2E2-3138-473E9340D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BD1B07-6EB2-4E83-9614-437D43D291BE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C1651-CCDE-2B19-A744-F912A70188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6F918-9492-03D4-0CA6-3D82A4A6D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F53514-7FBB-461E-BFF1-447FD7563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475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2AE71C-E0EF-28FE-F7BE-17D238D5E7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Vikings Football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02CD9D-1CA5-E223-42BC-B0EBAED8C4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An exercise in mediocrity</a:t>
            </a:r>
            <a:endParaRPr lang="en-US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AE74660-12E2-A5BE-7846-867174436B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62927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57"/>
    </mc:Choice>
    <mc:Fallback>
      <p:transition spd="slow" advTm="13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1BB09-510F-6B90-0434-85B94F38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Rate of Division Wins (Last 20 Seasons)</a:t>
            </a:r>
          </a:p>
        </p:txBody>
      </p:sp>
      <p:pic>
        <p:nvPicPr>
          <p:cNvPr id="5" name="Content Placeholder 4" descr="A blue and purple squares&#10;&#10;Description automatically generated">
            <a:extLst>
              <a:ext uri="{FF2B5EF4-FFF2-40B4-BE49-F238E27FC236}">
                <a16:creationId xmlns:a16="http://schemas.microsoft.com/office/drawing/2014/main" id="{FF4D8520-DC53-DE65-F0DF-F5963F2EDA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94" y="2785908"/>
            <a:ext cx="11165411" cy="2323975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550FB4E-DBA6-9CD0-CC2B-1D2F275CF7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73987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63"/>
    </mc:Choice>
    <mc:Fallback>
      <p:transition spd="slow" advTm="25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F80DD-5E3B-52C2-0E5E-8BBBEF47A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95BB3-E1DE-5FDE-CD85-9CEA417FA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Vikings are perhaps the most mediocre franchise in all of sports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Truly average in everything for a sustained amount of time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Minnesotans deserve better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382074D-5B91-C897-CFD0-9CF989E14C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30649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48"/>
    </mc:Choice>
    <mc:Fallback>
      <p:transition spd="slow" advTm="56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EE167E-D0AB-5259-E30A-F011362DD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 brief history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9048D9-77C7-22FB-8961-2CC189E211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8888251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6EF16EC-F84F-E913-C499-0916637784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76592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21"/>
    </mc:Choice>
    <mc:Fallback>
      <p:transition spd="slow" advTm="33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A298FF-D585-7296-DFB1-69D8068A3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FF075-F34A-5703-774B-D09911922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/>
              <a:t>Is there an  empiric way to show just how average the Vikings have truly been over the last twenty years?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BED893D-4DF8-1740-90B3-C27DF3184B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383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65"/>
    </mc:Choice>
    <mc:Fallback>
      <p:transition spd="slow" advTm="12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F897B5-1484-8163-D696-56C3FA633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03C4F-73FE-A77C-B1EA-740346C37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All data used for both my ML model as well as the visualizations were scraped from pro-football reference</a:t>
            </a:r>
          </a:p>
          <a:p>
            <a:r>
              <a:rPr lang="en-US" sz="2000"/>
              <a:t>The data had to be loaded into three distinct data frames and was then combined for the final dataset</a:t>
            </a:r>
          </a:p>
          <a:p>
            <a:r>
              <a:rPr lang="en-US" sz="2000"/>
              <a:t>Data cleaning was done to remove NA values as well as make the column headers more readable</a:t>
            </a:r>
          </a:p>
        </p:txBody>
      </p:sp>
      <p:pic>
        <p:nvPicPr>
          <p:cNvPr id="5" name="Picture 4" descr="Laces out on a football">
            <a:extLst>
              <a:ext uri="{FF2B5EF4-FFF2-40B4-BE49-F238E27FC236}">
                <a16:creationId xmlns:a16="http://schemas.microsoft.com/office/drawing/2014/main" id="{937FAE3E-681C-474A-941E-EB0C2A4A0AE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905" r="24453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7215B28-0FF7-823D-C6F5-BC2145F5B5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53748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87"/>
    </mc:Choice>
    <mc:Fallback>
      <p:transition spd="slow" advTm="47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B96D3-D025-48F4-E9C6-23A3ABEB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Methodology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7998F76-F56C-1E7A-F329-F0EE606FF6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4822008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7F858BB-0426-C681-3220-4C0F0ADC7B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91496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21"/>
    </mc:Choice>
    <mc:Fallback>
      <p:transition spd="slow" advTm="48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61331-626E-3170-8C86-692270659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Opponent’s Offensive Yards</a:t>
            </a:r>
          </a:p>
        </p:txBody>
      </p:sp>
      <p:pic>
        <p:nvPicPr>
          <p:cNvPr id="9" name="Content Placeholder 8" descr="A graph with lines and numbers&#10;&#10;Description automatically generated with medium confidence">
            <a:extLst>
              <a:ext uri="{FF2B5EF4-FFF2-40B4-BE49-F238E27FC236}">
                <a16:creationId xmlns:a16="http://schemas.microsoft.com/office/drawing/2014/main" id="{0EFC789F-5009-1548-5A4A-C709B159B0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46754"/>
            <a:ext cx="10515600" cy="3109080"/>
          </a:xfr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883D4AD6-B10C-3F67-714F-64CDFD6C80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71363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51"/>
    </mc:Choice>
    <mc:Fallback>
      <p:transition spd="slow" advTm="33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1BB09-510F-6B90-0434-85B94F38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Yards Per Season</a:t>
            </a:r>
          </a:p>
        </p:txBody>
      </p:sp>
      <p:pic>
        <p:nvPicPr>
          <p:cNvPr id="5" name="Content Placeholder 4" descr="A graph showing the growth of the company&#10;&#10;Description automatically generated with medium confidence">
            <a:extLst>
              <a:ext uri="{FF2B5EF4-FFF2-40B4-BE49-F238E27FC236}">
                <a16:creationId xmlns:a16="http://schemas.microsoft.com/office/drawing/2014/main" id="{5164C025-1145-6D0D-7E72-1E792B3FF5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46754"/>
            <a:ext cx="10515600" cy="3109080"/>
          </a:xfr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42E07523-131B-3982-4041-7290473D1A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26297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70"/>
    </mc:Choice>
    <mc:Fallback>
      <p:transition spd="slow" advTm="200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1BB09-510F-6B90-0434-85B94F38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Oppositions Points Scored</a:t>
            </a:r>
          </a:p>
        </p:txBody>
      </p:sp>
      <p:pic>
        <p:nvPicPr>
          <p:cNvPr id="5" name="Content Placeholder 4" descr="A graph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C4270DB3-54C2-2851-7E91-464748613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46754"/>
            <a:ext cx="10515600" cy="3109080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BFA686C-3990-9B9A-3DB7-E9DD59A7AE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89488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46"/>
    </mc:Choice>
    <mc:Fallback>
      <p:transition spd="slow" advTm="43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1BB09-510F-6B90-0434-85B94F389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Scatter Plot of Average Offensive and Defensive Rank (Last 20 Seasons)</a:t>
            </a:r>
          </a:p>
        </p:txBody>
      </p:sp>
      <p:pic>
        <p:nvPicPr>
          <p:cNvPr id="5" name="Content Placeholder 4" descr="A graph with blue and orange dots&#10;&#10;Description automatically generated">
            <a:extLst>
              <a:ext uri="{FF2B5EF4-FFF2-40B4-BE49-F238E27FC236}">
                <a16:creationId xmlns:a16="http://schemas.microsoft.com/office/drawing/2014/main" id="{4A9280A2-B72C-4EB0-609E-E48A151CA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21" t="18766" r="45197" b="6526"/>
          <a:stretch/>
        </p:blipFill>
        <p:spPr>
          <a:xfrm>
            <a:off x="3857834" y="1870898"/>
            <a:ext cx="4244952" cy="4490102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FE80C07-BF69-6D14-93EE-308B39F077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83606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06"/>
    </mc:Choice>
    <mc:Fallback>
      <p:transition spd="slow" advTm="39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242</Words>
  <Application>Microsoft Office PowerPoint</Application>
  <PresentationFormat>Widescreen</PresentationFormat>
  <Paragraphs>25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Vikings Football</vt:lpstr>
      <vt:lpstr>A brief history</vt:lpstr>
      <vt:lpstr>Question</vt:lpstr>
      <vt:lpstr>The Data</vt:lpstr>
      <vt:lpstr>Methodology</vt:lpstr>
      <vt:lpstr>Results: Opponent’s Offensive Yards</vt:lpstr>
      <vt:lpstr>Results: Yards Per Season</vt:lpstr>
      <vt:lpstr>Results: Oppositions Points Scored</vt:lpstr>
      <vt:lpstr>Results: Scatter Plot of Average Offensive and Defensive Rank (Last 20 Seasons)</vt:lpstr>
      <vt:lpstr>Results: Rate of Division Wins (Last 20 Seasons)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Nick Samsel</dc:creator>
  <cp:lastModifiedBy>Nick Samsel</cp:lastModifiedBy>
  <cp:revision>1</cp:revision>
  <dcterms:created xsi:type="dcterms:W3CDTF">2024-08-22T14:03:03Z</dcterms:created>
  <dcterms:modified xsi:type="dcterms:W3CDTF">2024-08-22T14:55:06Z</dcterms:modified>
</cp:coreProperties>
</file>

<file path=docProps/thumbnail.jpeg>
</file>